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>
        <p:scale>
          <a:sx n="100" d="100"/>
          <a:sy n="100" d="100"/>
        </p:scale>
        <p:origin x="276" y="7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F3EA72-928F-4F26-B109-C21405BC65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57C3F9-CF22-40D2-868B-59000BA6E2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D8F3EA-70DE-4876-8E26-2A18A842FE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8BD20-CE2F-40C4-84BC-823EB6A1BAB0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0877F2-2E16-432C-8223-BF3A2BE0B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B6793F-E023-4337-B237-550608EA2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1EE20-94B2-45BC-9130-AFA24C0D26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8008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79641-F582-482F-9678-4E2032D8E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0B8AA8-7660-4D50-B9F1-1F74FD7EE2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71B41F-3234-488C-9851-A048A1B5AD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8BD20-CE2F-40C4-84BC-823EB6A1BAB0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09A540-48BA-4145-BCFF-D320C1FB3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F2D32B-29CD-4DF8-A621-35B0166EB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1EE20-94B2-45BC-9130-AFA24C0D26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096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58D7B74-6F2A-4356-84D3-F014D2A09F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E5089E-00E6-4759-AEF7-14491C87B1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3D6F10-1BB8-4B42-9C0E-A6BA25039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8BD20-CE2F-40C4-84BC-823EB6A1BAB0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3C0542-6357-41D1-9C0D-9C2308F6C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5E6DC6-D5CC-41E4-B262-60B96AAF8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1EE20-94B2-45BC-9130-AFA24C0D26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253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2E85D4-DEB1-4F67-9B8A-33A3DD037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BB3EB6-CD26-464D-8197-6FFA15F40D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46C866-D8BA-4326-800B-B5872F12B4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8BD20-CE2F-40C4-84BC-823EB6A1BAB0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261DA5-92B5-46DD-A29D-DB4556A14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F7724F-B5B1-4DA7-BF79-1D079C930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1EE20-94B2-45BC-9130-AFA24C0D26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465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21C8E8-4F3E-4236-BDAC-4FBC3F8674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748A01-016D-4844-B81A-0DE491B253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05FAE7-DE18-4E25-BF97-1CD145FB7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8BD20-CE2F-40C4-84BC-823EB6A1BAB0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E60B2E-099D-4466-B477-B4AF15349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B3666C-AFAC-4912-878F-149009E00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1EE20-94B2-45BC-9130-AFA24C0D26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308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3BB24A-6142-4781-AEF0-BB1CA7EC4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175040-167E-4B15-A3EF-E0A04977A4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7E755A-2647-49F2-A536-BAB5B7EB63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12FE0F-3092-4272-A658-831C3D16C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8BD20-CE2F-40C4-84BC-823EB6A1BAB0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69FB93-C5C7-457D-9948-1CE827399E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4595A3-6060-4E71-8EB6-DA7EE59E7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1EE20-94B2-45BC-9130-AFA24C0D26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952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FDFA39-BC7C-4160-9741-81EE2CEC9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D9AF7E-A0ED-44C1-BE35-14CDEA589E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D272D4-9D63-468C-825A-586257531C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3ABDFED-C2CB-4427-97AD-C37BD96125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207CA7-C2CE-40D2-B65D-EB9F01C1E5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6BB6E49-111A-4FFA-9FDE-19C0CDDEB8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8BD20-CE2F-40C4-84BC-823EB6A1BAB0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AF5FE17-6A1A-46C3-9A78-1D39A5B699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4A5F7EA-B886-4F50-B1CD-AF2E5E5B4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1EE20-94B2-45BC-9130-AFA24C0D26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161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CE143-1726-414A-85EF-F399246EB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30A906-FFD0-4D79-90DA-995CC52E1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8BD20-CE2F-40C4-84BC-823EB6A1BAB0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6F23C8-C0B2-4DA7-B116-B692792CB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E0D327-5567-4F96-9DF9-ACE1BC38F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1EE20-94B2-45BC-9130-AFA24C0D26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233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8F6B1E-3C0B-40A4-936C-985908A208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8BD20-CE2F-40C4-84BC-823EB6A1BAB0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C02190-828D-4922-8860-916C16890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7F56E1-1526-44E1-8713-67A2FA340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1EE20-94B2-45BC-9130-AFA24C0D26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148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1E87C6-EEEB-41E6-9A31-759DD5FCD5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512DB4-A6DC-4558-AD4D-CB00EEDC91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253BB8-36CA-4F98-A154-A96E291FB0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78D6CC-C9FB-4B8A-A504-2591ABCE84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8BD20-CE2F-40C4-84BC-823EB6A1BAB0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8DB745-7D40-4FF1-BEED-A0936C581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AB8C2C-7AC4-4D56-BA2F-AB0824FDB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1EE20-94B2-45BC-9130-AFA24C0D26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599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001C30-8B08-4891-B327-13540A141F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BCB74FB-07E8-4A8F-B2AC-5758E8D5CA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1B6464-6A7A-49DA-A3E9-6956E68BF5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CEB792-BD57-4B08-8019-B3C4CFC77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8BD20-CE2F-40C4-84BC-823EB6A1BAB0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E75434-361B-4092-9DE0-65BDA1B3B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B56106-75B5-41AE-B2DA-FDAF59FDA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1EE20-94B2-45BC-9130-AFA24C0D26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089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CE65505-6B2A-4570-84E9-0B30334836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7CC0BC-B5AA-46AD-97C8-9AA00D6788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EC1C8D-7EF6-42F5-9F46-8DA473981D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C8BD20-CE2F-40C4-84BC-823EB6A1BAB0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AFE23F-A069-42A5-ACCD-984E23D94B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63A054-CE19-4544-955A-E0BB9E4E12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61EE20-94B2-45BC-9130-AFA24C0D26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915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12" Type="http://schemas.openxmlformats.org/officeDocument/2006/relationships/image" Target="../media/image1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11" Type="http://schemas.openxmlformats.org/officeDocument/2006/relationships/image" Target="../media/image10.png"/><Relationship Id="rId5" Type="http://schemas.openxmlformats.org/officeDocument/2006/relationships/image" Target="../media/image4.jpg"/><Relationship Id="rId10" Type="http://schemas.openxmlformats.org/officeDocument/2006/relationships/image" Target="../media/image9.png"/><Relationship Id="rId4" Type="http://schemas.openxmlformats.org/officeDocument/2006/relationships/image" Target="../media/image3.jp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image" Target="../media/image7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9F5FAECB-9277-4AA1-BDA5-371ABEF698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96" y="1109472"/>
            <a:ext cx="4666488" cy="4639056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418EA8CB-B300-490C-9C8B-D676A9B2D9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96" y="1107948"/>
            <a:ext cx="4666488" cy="4642104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757D1253-1DF9-405B-9113-9045B5B6A8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96" y="1107948"/>
            <a:ext cx="4666488" cy="4642104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A49ABA4B-62AD-4429-8A9F-A2AEDEAEFF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96" y="1110996"/>
            <a:ext cx="4666488" cy="4636008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2ABC7C02-2C3C-4081-891A-B87E4F8293B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96" y="1107948"/>
            <a:ext cx="4666488" cy="4642104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2EBF70F4-4BC9-4D6A-BE0F-60086A59881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96" y="1107948"/>
            <a:ext cx="4666488" cy="4642104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FA137674-5D83-4FF9-B159-DBD54BCF491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96" y="1109472"/>
            <a:ext cx="4666488" cy="463905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BF20AD74-F848-43F2-806F-11E5E3BEB451}"/>
                  </a:ext>
                </a:extLst>
              </p:cNvPr>
              <p:cNvSpPr txBox="1"/>
              <p:nvPr/>
            </p:nvSpPr>
            <p:spPr>
              <a:xfrm>
                <a:off x="5413829" y="4775722"/>
                <a:ext cx="6313714" cy="7491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There doesn’t seem to be a function for the number of points (</a:t>
                </a:r>
                <a:r>
                  <a:rPr lang="en-US" sz="2000" dirty="0" err="1"/>
                  <a:t>n</a:t>
                </a:r>
                <a:r>
                  <a:rPr lang="en-US" sz="2000" baseline="-25000" dirty="0" err="1"/>
                  <a:t>x</a:t>
                </a:r>
                <a:r>
                  <a:rPr lang="en-US" sz="2000" dirty="0"/>
                  <a:t>, </a:t>
                </a:r>
                <a:r>
                  <a:rPr lang="en-US" sz="2000" dirty="0" err="1"/>
                  <a:t>n</a:t>
                </a:r>
                <a:r>
                  <a:rPr lang="en-US" sz="2000" baseline="-25000" dirty="0" err="1"/>
                  <a:t>y</a:t>
                </a:r>
                <a:r>
                  <a:rPr lang="en-US" sz="2000" dirty="0"/>
                  <a:t>) that have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00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000" b="0" i="0" baseline="0" smtClean="0">
                                <a:latin typeface="Cambria Math" panose="02040503050406030204" pitchFamily="18" charset="0"/>
                              </a:rPr>
                              <m:t>n</m:t>
                            </m:r>
                          </m:e>
                          <m:sup>
                            <m:r>
                              <a:rPr lang="en-US" sz="2000" b="0" i="0" baseline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2000" dirty="0"/>
                  <a:t> as a radius.</a:t>
                </a:r>
              </a:p>
            </p:txBody>
          </p:sp>
        </mc:Choice>
        <mc:Fallback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BF20AD74-F848-43F2-806F-11E5E3BEB4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3829" y="4775722"/>
                <a:ext cx="6313714" cy="749116"/>
              </a:xfrm>
              <a:prstGeom prst="rect">
                <a:avLst/>
              </a:prstGeom>
              <a:blipFill>
                <a:blip r:embed="rId9"/>
                <a:stretch>
                  <a:fillRect l="-869" t="-4065" b="-13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TextBox 44">
            <a:extLst>
              <a:ext uri="{FF2B5EF4-FFF2-40B4-BE49-F238E27FC236}">
                <a16:creationId xmlns:a16="http://schemas.microsoft.com/office/drawing/2014/main" id="{F49737E5-2735-4024-90DF-A4C49229ABFB}"/>
              </a:ext>
            </a:extLst>
          </p:cNvPr>
          <p:cNvSpPr txBox="1"/>
          <p:nvPr/>
        </p:nvSpPr>
        <p:spPr>
          <a:xfrm>
            <a:off x="2242457" y="130629"/>
            <a:ext cx="77070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Counting Modes: 2D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E66890B2-AD36-4C98-B0A7-9673D7EB4699}"/>
                  </a:ext>
                </a:extLst>
              </p:cNvPr>
              <p:cNvSpPr txBox="1"/>
              <p:nvPr/>
            </p:nvSpPr>
            <p:spPr>
              <a:xfrm>
                <a:off x="6473416" y="3711296"/>
                <a:ext cx="4666488" cy="9691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radius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n</m:t>
                            </m:r>
                          </m:e>
                          <m:sup>
                            <m:r>
                              <a:rPr lang="en-US" sz="28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2800" dirty="0"/>
                  <a:t>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Sup>
                          <m:sSubSupPr>
                            <m:ctrlPr>
                              <a:rPr lang="en-US" sz="280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sSubSup>
                              <m:sSubSupPr>
                                <m:ctrlPr>
                                  <a:rPr lang="en-US" sz="2800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latin typeface="Cambria Math" panose="02040503050406030204" pitchFamily="18" charset="0"/>
                                  </a:rPr>
                                  <m:t>n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latin typeface="Cambria Math" panose="02040503050406030204" pitchFamily="18" charset="0"/>
                                  </a:rPr>
                                  <m:t>x</m:t>
                                </m:r>
                              </m:sub>
                              <m:sup>
                                <m:r>
                                  <a:rPr lang="en-US" sz="2800" b="0" i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n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y</m:t>
                            </m:r>
                          </m:sub>
                          <m:sup>
                            <m: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rad>
                  </m:oMath>
                </a14:m>
                <a:endParaRPr lang="en-US" sz="2800" dirty="0"/>
              </a:p>
            </p:txBody>
          </p:sp>
        </mc:Choice>
        <mc:Fallback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E66890B2-AD36-4C98-B0A7-9673D7EB46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3416" y="3711296"/>
                <a:ext cx="4666488" cy="96917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2318F145-F024-4333-B4AD-82629582062B}"/>
                  </a:ext>
                </a:extLst>
              </p:cNvPr>
              <p:cNvSpPr txBox="1"/>
              <p:nvPr/>
            </p:nvSpPr>
            <p:spPr>
              <a:xfrm>
                <a:off x="5413829" y="1147192"/>
                <a:ext cx="6313714" cy="27252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00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λ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sSup>
                          <m:sSup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L</m:t>
                            </m:r>
                          </m:e>
                          <m:sup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</a:rPr>
                              <m:t>n</m:t>
                            </m:r>
                          </m:e>
                          <m:sup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000" dirty="0"/>
                  <a:t> 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n</m:t>
                        </m:r>
                      </m:e>
                      <m:sup>
                        <m:r>
                          <a:rPr lang="en-US" sz="20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n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sub>
                      <m:sup>
                        <m:r>
                          <a:rPr lang="en-US" sz="20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n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y</m:t>
                        </m:r>
                      </m:sub>
                      <m:sup>
                        <m:r>
                          <a:rPr lang="en-US" sz="20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sz="2000" dirty="0"/>
                  <a:t>. Therefore we know what are the allowed wavelengths. But how many?</a:t>
                </a:r>
              </a:p>
              <a:p>
                <a:r>
                  <a:rPr lang="en-US" sz="2000" dirty="0"/>
                  <a:t>        Example: 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λ</m:t>
                    </m:r>
                    <m:r>
                      <a:rPr lang="en-US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L</m:t>
                    </m:r>
                  </m:oMath>
                </a14:m>
                <a:r>
                  <a:rPr lang="en-US" sz="2000" dirty="0"/>
                  <a:t>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n</m:t>
                        </m:r>
                      </m:e>
                      <m:sup>
                        <m:r>
                          <a:rPr lang="en-US" sz="20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000" dirty="0"/>
                  <a:t>4. There are two modes </a:t>
                </a:r>
              </a:p>
              <a:p>
                <a:r>
                  <a:rPr lang="en-US" sz="2000" dirty="0"/>
                  <a:t>        that have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n</m:t>
                        </m:r>
                      </m:e>
                      <m:sup>
                        <m:r>
                          <a:rPr lang="en-US" sz="20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000" dirty="0"/>
                  <a:t>4 (</a:t>
                </a:r>
                <a:r>
                  <a:rPr lang="en-US" sz="2000" dirty="0" err="1"/>
                  <a:t>n</a:t>
                </a:r>
                <a:r>
                  <a:rPr lang="en-US" sz="2000" baseline="-25000" dirty="0" err="1"/>
                  <a:t>x</a:t>
                </a:r>
                <a:r>
                  <a:rPr lang="en-US" sz="2000" dirty="0"/>
                  <a:t>=2, </a:t>
                </a:r>
                <a:r>
                  <a:rPr lang="en-US" sz="2000" dirty="0" err="1"/>
                  <a:t>n</a:t>
                </a:r>
                <a:r>
                  <a:rPr lang="en-US" sz="2000" baseline="-25000" dirty="0" err="1"/>
                  <a:t>y</a:t>
                </a:r>
                <a:r>
                  <a:rPr lang="en-US" sz="2000" dirty="0"/>
                  <a:t>=0 and </a:t>
                </a:r>
                <a:r>
                  <a:rPr lang="en-US" sz="2000" dirty="0" err="1"/>
                  <a:t>n</a:t>
                </a:r>
                <a:r>
                  <a:rPr lang="en-US" sz="2000" baseline="-25000" dirty="0" err="1"/>
                  <a:t>x</a:t>
                </a:r>
                <a:r>
                  <a:rPr lang="en-US" sz="2000" dirty="0"/>
                  <a:t>=0, </a:t>
                </a:r>
                <a:r>
                  <a:rPr lang="en-US" sz="2000" dirty="0" err="1"/>
                  <a:t>n</a:t>
                </a:r>
                <a:r>
                  <a:rPr lang="en-US" sz="2000" baseline="-25000" dirty="0" err="1"/>
                  <a:t>y</a:t>
                </a:r>
                <a:r>
                  <a:rPr lang="en-US" sz="2000" dirty="0"/>
                  <a:t>=2 ).</a:t>
                </a:r>
              </a:p>
              <a:p>
                <a:endParaRPr lang="en-US" sz="20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How do we know the number of modes for every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λ</m:t>
                    </m:r>
                  </m:oMath>
                </a14:m>
                <a:r>
                  <a:rPr lang="en-US" sz="2000" dirty="0"/>
                  <a:t>? </a:t>
                </a:r>
              </a:p>
              <a:p>
                <a:r>
                  <a:rPr lang="en-US" sz="2000" dirty="0"/>
                  <a:t>     i.e. we need to count every “</a:t>
                </a:r>
                <a:r>
                  <a:rPr lang="en-US" sz="2000" dirty="0">
                    <a:solidFill>
                      <a:srgbClr val="FF0000"/>
                    </a:solidFill>
                  </a:rPr>
                  <a:t>x</a:t>
                </a:r>
                <a:r>
                  <a:rPr lang="en-US" sz="2000" dirty="0"/>
                  <a:t>” in this figure. Can we do </a:t>
                </a:r>
              </a:p>
              <a:p>
                <a:r>
                  <a:rPr lang="en-US" sz="2000" dirty="0"/>
                  <a:t>     so as a function of n</a:t>
                </a:r>
                <a:r>
                  <a:rPr lang="en-US" sz="2000" baseline="30000" dirty="0"/>
                  <a:t>2</a:t>
                </a:r>
                <a:r>
                  <a:rPr lang="en-US" sz="2000" dirty="0"/>
                  <a:t>?</a:t>
                </a:r>
              </a:p>
            </p:txBody>
          </p:sp>
        </mc:Choice>
        <mc:Fallback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2318F145-F024-4333-B4AD-8262958206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3829" y="1147192"/>
                <a:ext cx="6313714" cy="2725233"/>
              </a:xfrm>
              <a:prstGeom prst="rect">
                <a:avLst/>
              </a:prstGeom>
              <a:blipFill>
                <a:blip r:embed="rId11"/>
                <a:stretch>
                  <a:fillRect l="-869" r="-97" b="-31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TextBox 47">
            <a:extLst>
              <a:ext uri="{FF2B5EF4-FFF2-40B4-BE49-F238E27FC236}">
                <a16:creationId xmlns:a16="http://schemas.microsoft.com/office/drawing/2014/main" id="{5284F5C5-D675-4B8E-B24B-1F28D39D1550}"/>
              </a:ext>
            </a:extLst>
          </p:cNvPr>
          <p:cNvSpPr txBox="1"/>
          <p:nvPr/>
        </p:nvSpPr>
        <p:spPr>
          <a:xfrm>
            <a:off x="5413829" y="2032754"/>
            <a:ext cx="59145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Create an area and count the number of modes within that area!</a:t>
            </a: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F0D89902-8A77-40EB-A0AC-7AC927A0692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631" y="2970090"/>
            <a:ext cx="4565144" cy="3575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467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6" grpId="0"/>
      <p:bldP spid="47" grpId="0"/>
      <p:bldP spid="4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A1E28B5-41C3-4556-8366-F56B1D3B44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196" y="836743"/>
            <a:ext cx="5548804" cy="54102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E3900FC-0688-42CF-A164-BC4B009EEE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196" y="836743"/>
            <a:ext cx="5548804" cy="541026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E7E00D9-A9E1-4F86-885A-0A20F1DDE9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196" y="836743"/>
            <a:ext cx="5548804" cy="541026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C1C75C5-FD1B-4C92-9EBF-07D4473565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196" y="838520"/>
            <a:ext cx="5548804" cy="540670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070B7A2-0536-4548-9352-3159F77235A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196" y="838520"/>
            <a:ext cx="5548804" cy="540670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212C5DE-807D-48D2-B959-C7C64BE7ADD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4596" y="422246"/>
            <a:ext cx="4666488" cy="463905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6B5B09D-51C5-4A01-B934-A815A232652B}"/>
              </a:ext>
            </a:extLst>
          </p:cNvPr>
          <p:cNvSpPr txBox="1"/>
          <p:nvPr/>
        </p:nvSpPr>
        <p:spPr>
          <a:xfrm>
            <a:off x="6829425" y="5070827"/>
            <a:ext cx="46101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Therefore, what do you guess is the area of this 1/4 disk?</a:t>
            </a:r>
          </a:p>
        </p:txBody>
      </p:sp>
    </p:spTree>
    <p:extLst>
      <p:ext uri="{BB962C8B-B14F-4D97-AF65-F5344CB8AC3E}">
        <p14:creationId xmlns:p14="http://schemas.microsoft.com/office/powerpoint/2010/main" val="2851995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Box 44">
            <a:extLst>
              <a:ext uri="{FF2B5EF4-FFF2-40B4-BE49-F238E27FC236}">
                <a16:creationId xmlns:a16="http://schemas.microsoft.com/office/drawing/2014/main" id="{F49737E5-2735-4024-90DF-A4C49229ABFB}"/>
              </a:ext>
            </a:extLst>
          </p:cNvPr>
          <p:cNvSpPr txBox="1"/>
          <p:nvPr/>
        </p:nvSpPr>
        <p:spPr>
          <a:xfrm>
            <a:off x="2242457" y="130629"/>
            <a:ext cx="77070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Counting Modes: 2D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E66890B2-AD36-4C98-B0A7-9673D7EB4699}"/>
                  </a:ext>
                </a:extLst>
              </p:cNvPr>
              <p:cNvSpPr txBox="1"/>
              <p:nvPr/>
            </p:nvSpPr>
            <p:spPr>
              <a:xfrm>
                <a:off x="987015" y="1130700"/>
                <a:ext cx="7556909" cy="17764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Determine the area of the disk: length × width.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Circumference of a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0" i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800" dirty="0"/>
                  <a:t> circle: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2</m:t>
                    </m:r>
                    <m:r>
                      <m:rPr>
                        <m:sty m:val="p"/>
                      </m:rPr>
                      <a:rPr lang="en-US" sz="280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r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m:rPr>
                        <m:sty m:val="p"/>
                      </m:rPr>
                      <a:rPr lang="en-US" sz="280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r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800" b="0" dirty="0">
                  <a:ea typeface="Cambria Math" panose="02040503050406030204" pitchFamily="18" charset="0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Area of a disk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f>
                      <m:fPr>
                        <m:ctrlPr>
                          <a:rPr lang="en-US" sz="2800" b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m:rPr>
                        <m:sty m:val="p"/>
                      </m:rPr>
                      <a:rPr lang="en-US" sz="280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r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×∆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r</m:t>
                    </m:r>
                  </m:oMath>
                </a14:m>
                <a:r>
                  <a:rPr lang="en-US" sz="2800" dirty="0"/>
                  <a:t> = number of modes.</a:t>
                </a:r>
              </a:p>
            </p:txBody>
          </p:sp>
        </mc:Choice>
        <mc:Fallback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E66890B2-AD36-4C98-B0A7-9673D7EB46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7015" y="1130700"/>
                <a:ext cx="7556909" cy="1776448"/>
              </a:xfrm>
              <a:prstGeom prst="rect">
                <a:avLst/>
              </a:prstGeom>
              <a:blipFill>
                <a:blip r:embed="rId2"/>
                <a:stretch>
                  <a:fillRect l="-1452" t="-3082" b="-37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>
            <a:extLst>
              <a:ext uri="{FF2B5EF4-FFF2-40B4-BE49-F238E27FC236}">
                <a16:creationId xmlns:a16="http://schemas.microsoft.com/office/drawing/2014/main" id="{3EAB7CCA-B03E-455A-AB24-1F85C7F95B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280" y="3076222"/>
            <a:ext cx="3352354" cy="333264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F15D7DB-E515-47F1-8EF7-16884E59CE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9647" y="3338712"/>
            <a:ext cx="7707087" cy="2941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580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Box 44">
            <a:extLst>
              <a:ext uri="{FF2B5EF4-FFF2-40B4-BE49-F238E27FC236}">
                <a16:creationId xmlns:a16="http://schemas.microsoft.com/office/drawing/2014/main" id="{F49737E5-2735-4024-90DF-A4C49229ABFB}"/>
              </a:ext>
            </a:extLst>
          </p:cNvPr>
          <p:cNvSpPr txBox="1"/>
          <p:nvPr/>
        </p:nvSpPr>
        <p:spPr>
          <a:xfrm>
            <a:off x="2242457" y="130629"/>
            <a:ext cx="77070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Counting Modes: 3D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E66890B2-AD36-4C98-B0A7-9673D7EB4699}"/>
                  </a:ext>
                </a:extLst>
              </p:cNvPr>
              <p:cNvSpPr txBox="1"/>
              <p:nvPr/>
            </p:nvSpPr>
            <p:spPr>
              <a:xfrm>
                <a:off x="987014" y="1129208"/>
                <a:ext cx="9909585" cy="18129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Determine the volume of a shell: area × thickness.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Area of a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0" i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2800" dirty="0"/>
                  <a:t> sphere: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8</m:t>
                            </m:r>
                          </m:den>
                        </m:f>
                      </m:e>
                    </m:d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4</m:t>
                    </m:r>
                    <m:r>
                      <m:rPr>
                        <m:sty m:val="p"/>
                      </m:rPr>
                      <a:rPr lang="en-US" sz="280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  <m:sSup>
                      <m:sSupPr>
                        <m:ctrlPr>
                          <a:rPr lang="en-US" sz="28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r</m:t>
                        </m:r>
                      </m:e>
                      <m:sup>
                        <m:r>
                          <a:rPr lang="en-US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m:rPr>
                        <m:sty m:val="p"/>
                      </m:rPr>
                      <a:rPr lang="en-US" sz="280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r</m:t>
                        </m:r>
                      </m:e>
                      <m:sup>
                        <m:r>
                          <a:rPr lang="en-US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800" b="0" dirty="0">
                  <a:ea typeface="Cambria Math" panose="02040503050406030204" pitchFamily="18" charset="0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Volume of a shell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d>
                      <m:d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8</m:t>
                            </m:r>
                          </m:den>
                        </m:f>
                      </m:e>
                    </m:d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4</m:t>
                    </m:r>
                    <m:r>
                      <m:rPr>
                        <m:sty m:val="p"/>
                      </m:rPr>
                      <a:rPr lang="en-US" sz="280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r</m:t>
                        </m:r>
                      </m:e>
                      <m:sup>
                        <m:r>
                          <a:rPr lang="en-US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×∆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r</m:t>
                    </m:r>
                  </m:oMath>
                </a14:m>
                <a:r>
                  <a:rPr lang="en-US" sz="2800" dirty="0"/>
                  <a:t> = number of modes in 3D.</a:t>
                </a:r>
              </a:p>
            </p:txBody>
          </p:sp>
        </mc:Choice>
        <mc:Fallback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E66890B2-AD36-4C98-B0A7-9673D7EB46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7014" y="1129208"/>
                <a:ext cx="9909585" cy="1812932"/>
              </a:xfrm>
              <a:prstGeom prst="rect">
                <a:avLst/>
              </a:prstGeom>
              <a:blipFill>
                <a:blip r:embed="rId2"/>
                <a:stretch>
                  <a:fillRect l="-1108" t="-3020" b="-30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182CE5F5-802F-4992-9EC2-D3D47DCFA8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902" y="3094011"/>
            <a:ext cx="8631101" cy="324011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3125F0B-AAD3-4755-8BEC-269D057D7E0C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228" y="3143250"/>
            <a:ext cx="4445000" cy="33337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34B3AF9-9A59-41D1-8C77-DF169C1A3A7E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351" y="3171825"/>
            <a:ext cx="4445000" cy="3333750"/>
          </a:xfrm>
          <a:prstGeom prst="rect">
            <a:avLst/>
          </a:prstGeom>
        </p:spPr>
      </p:pic>
      <p:sp>
        <p:nvSpPr>
          <p:cNvPr id="11" name="Text Box 7">
            <a:extLst>
              <a:ext uri="{FF2B5EF4-FFF2-40B4-BE49-F238E27FC236}">
                <a16:creationId xmlns:a16="http://schemas.microsoft.com/office/drawing/2014/main" id="{58EB5520-A665-4678-9DE6-43499D9E3D4D}"/>
              </a:ext>
            </a:extLst>
          </p:cNvPr>
          <p:cNvSpPr txBox="1"/>
          <p:nvPr/>
        </p:nvSpPr>
        <p:spPr>
          <a:xfrm>
            <a:off x="9320801" y="3437255"/>
            <a:ext cx="1080303" cy="661123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n=44</a:t>
            </a:r>
            <a:endParaRPr lang="en-US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 Box 4">
            <a:extLst>
              <a:ext uri="{FF2B5EF4-FFF2-40B4-BE49-F238E27FC236}">
                <a16:creationId xmlns:a16="http://schemas.microsoft.com/office/drawing/2014/main" id="{E2CFDA81-62C2-480C-85EC-10A9C4F2DA3F}"/>
              </a:ext>
            </a:extLst>
          </p:cNvPr>
          <p:cNvSpPr txBox="1"/>
          <p:nvPr/>
        </p:nvSpPr>
        <p:spPr>
          <a:xfrm>
            <a:off x="3339501" y="3465830"/>
            <a:ext cx="1080305" cy="632991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n=14</a:t>
            </a:r>
            <a:endParaRPr lang="en-US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9557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256</Words>
  <Application>Microsoft Office PowerPoint</Application>
  <PresentationFormat>Widescreen</PresentationFormat>
  <Paragraphs>22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Snee, Preston T.</dc:creator>
  <cp:lastModifiedBy>Snee, Preston T.</cp:lastModifiedBy>
  <cp:revision>10</cp:revision>
  <dcterms:created xsi:type="dcterms:W3CDTF">2020-01-26T21:49:51Z</dcterms:created>
  <dcterms:modified xsi:type="dcterms:W3CDTF">2020-01-26T23:40:37Z</dcterms:modified>
</cp:coreProperties>
</file>